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79" r:id="rId13"/>
    <p:sldId id="780" r:id="rId14"/>
    <p:sldId id="781" r:id="rId15"/>
    <p:sldId id="772" r:id="rId16"/>
    <p:sldId id="358" r:id="rId17"/>
    <p:sldId id="685" r:id="rId18"/>
    <p:sldId id="776" r:id="rId19"/>
    <p:sldId id="777" r:id="rId20"/>
    <p:sldId id="782" r:id="rId21"/>
    <p:sldId id="778" r:id="rId22"/>
    <p:sldId id="659" r:id="rId23"/>
    <p:sldId id="356" r:id="rId24"/>
    <p:sldId id="359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79"/>
            <p14:sldId id="780"/>
            <p14:sldId id="781"/>
            <p14:sldId id="772"/>
            <p14:sldId id="358"/>
            <p14:sldId id="685"/>
            <p14:sldId id="776"/>
            <p14:sldId id="777"/>
            <p14:sldId id="782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5193" autoAdjust="0"/>
  </p:normalViewPr>
  <p:slideViewPr>
    <p:cSldViewPr snapToGrid="0">
      <p:cViewPr varScale="1">
        <p:scale>
          <a:sx n="114" d="100"/>
          <a:sy n="114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704506"/>
          </a:xfrm>
        </p:spPr>
        <p:txBody>
          <a:bodyPr>
            <a:noAutofit/>
          </a:bodyPr>
          <a:lstStyle/>
          <a:p>
            <a:r>
              <a:rPr lang="zh-CN" altLang="en-US" dirty="0"/>
              <a:t>③ 用强光照射模拟点火动作。当光线传感器的值超过某个数值时，用判断语句、逻辑语句，结合光线传感器拼接出满足点火动作的判断条件。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28364" y="2812097"/>
            <a:ext cx="5836819" cy="2620963"/>
            <a:chOff x="3761739" y="2754947"/>
            <a:chExt cx="5836819" cy="262096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1739" y="2754947"/>
              <a:ext cx="5836819" cy="262096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3782634" y="4194454"/>
              <a:ext cx="5589966" cy="1143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91F9794-BA15-B68A-BF0D-BBB1911B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833" y="3077046"/>
            <a:ext cx="4838093" cy="32310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1973880"/>
          </a:xfrm>
        </p:spPr>
        <p:txBody>
          <a:bodyPr>
            <a:noAutofit/>
          </a:bodyPr>
          <a:lstStyle/>
          <a:p>
            <a:r>
              <a:rPr lang="zh-CN" altLang="en-US" dirty="0"/>
              <a:t>④ 蜡烛被点亮。如果蜡烛被点亮，则循环显示烛光摇曳的效果。这里我们用到“元组”模块分类中的“获取随机一项”模块，以及“变量”分类模块中元组的名称“</a:t>
            </a:r>
            <a:r>
              <a:rPr lang="en-US" altLang="zh-CN" dirty="0"/>
              <a:t>bling”</a:t>
            </a:r>
            <a:r>
              <a:rPr lang="zh-CN" altLang="en-US" dirty="0"/>
              <a:t>。接着与“当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模块、“显示”模块、以及延时模块拼接，让烛光每</a:t>
            </a:r>
            <a:r>
              <a:rPr lang="en-US" altLang="zh-CN" dirty="0"/>
              <a:t>0.1</a:t>
            </a:r>
            <a:r>
              <a:rPr lang="zh-CN" altLang="en-US" dirty="0"/>
              <a:t>秒随机改变一次形状。</a:t>
            </a: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381125" y="3171538"/>
            <a:ext cx="3566116" cy="1863796"/>
            <a:chOff x="838200" y="2257425"/>
            <a:chExt cx="4319270" cy="225742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/>
            <a:srcRect t="24462" b="32260"/>
            <a:stretch/>
          </p:blipFill>
          <p:spPr>
            <a:xfrm>
              <a:off x="838200" y="2257425"/>
              <a:ext cx="4319270" cy="2257425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5104E-7751-4793-A304-329CA2BAEE24}"/>
                </a:ext>
              </a:extLst>
            </p:cNvPr>
            <p:cNvSpPr/>
            <p:nvPr/>
          </p:nvSpPr>
          <p:spPr>
            <a:xfrm>
              <a:off x="1908175" y="4008247"/>
              <a:ext cx="2063750" cy="4494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1381125" y="5180854"/>
            <a:ext cx="2587296" cy="855669"/>
            <a:chOff x="5451038" y="3929164"/>
            <a:chExt cx="3239135" cy="107124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/>
            <a:srcRect t="61301" b="17708"/>
            <a:stretch/>
          </p:blipFill>
          <p:spPr bwMode="auto">
            <a:xfrm>
              <a:off x="5451038" y="3929164"/>
              <a:ext cx="3239135" cy="10712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9A38D96-18A7-4976-9BF0-D96521135D9F}"/>
                </a:ext>
              </a:extLst>
            </p:cNvPr>
            <p:cNvSpPr/>
            <p:nvPr/>
          </p:nvSpPr>
          <p:spPr>
            <a:xfrm>
              <a:off x="6894967" y="4574473"/>
              <a:ext cx="861438" cy="392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09DDD3C4-2B98-47FB-8B20-16408E4CE057}"/>
              </a:ext>
            </a:extLst>
          </p:cNvPr>
          <p:cNvSpPr/>
          <p:nvPr/>
        </p:nvSpPr>
        <p:spPr>
          <a:xfrm>
            <a:off x="7367687" y="5035334"/>
            <a:ext cx="3554779" cy="974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00AB849-F7A1-E744-60EE-9486BA690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423" y="3293798"/>
            <a:ext cx="3527386" cy="32060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E85C5B-B00F-5533-0338-B584DE5A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423" y="2110969"/>
            <a:ext cx="3131555" cy="10456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1" y="1133171"/>
            <a:ext cx="6236844" cy="4886629"/>
          </a:xfrm>
        </p:spPr>
        <p:txBody>
          <a:bodyPr>
            <a:noAutofit/>
          </a:bodyPr>
          <a:lstStyle/>
          <a:p>
            <a:r>
              <a:rPr lang="zh-CN" altLang="en-US" dirty="0"/>
              <a:t>⑤ 吹灭蜡烛效果。当我们对着声音传感器吹气时，声音传感器的数值将变得很大，利用这一特点，可以模拟吹灭蜡烛时的条件，即当声音传感器检测到的数值很大时，蜡烛熄灭。随后播放生日快乐歌，播放内置的音乐则需要从“板载执行”模块分类中拖出“播放音符列表</a:t>
            </a:r>
            <a:r>
              <a:rPr lang="en-US" altLang="zh-CN" dirty="0"/>
              <a:t>……”</a:t>
            </a:r>
            <a:r>
              <a:rPr lang="zh-CN" altLang="en-US" dirty="0"/>
              <a:t>模块，并调整为“播放音符列表</a:t>
            </a:r>
            <a:r>
              <a:rPr lang="en-US" altLang="zh-CN" dirty="0"/>
              <a:t>BIRTHDAY”</a:t>
            </a:r>
            <a:r>
              <a:rPr lang="zh-CN" altLang="en-US" dirty="0"/>
              <a:t>，音乐播放完后利用“控制”模块分类中的“跳出循环”模块让程序跳出循环，等待蜡烛被再次点亮。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8377745" y="2606277"/>
            <a:ext cx="2099756" cy="441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A02311-BA43-46CD-8A01-6DE035061AF0}"/>
              </a:ext>
            </a:extLst>
          </p:cNvPr>
          <p:cNvSpPr/>
          <p:nvPr/>
        </p:nvSpPr>
        <p:spPr>
          <a:xfrm>
            <a:off x="8305509" y="5232403"/>
            <a:ext cx="2734403" cy="1076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108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FC6BF0-56B2-8B49-B814-3EC182DA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259" y="1065891"/>
            <a:ext cx="5426936" cy="502032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1" y="1133171"/>
            <a:ext cx="5257799" cy="2130145"/>
          </a:xfrm>
        </p:spPr>
        <p:txBody>
          <a:bodyPr>
            <a:noAutofit/>
          </a:bodyPr>
          <a:lstStyle/>
          <a:p>
            <a:r>
              <a:rPr lang="zh-CN" altLang="en-US" dirty="0"/>
              <a:t>⑥ 完善程序。为了让程序可以循环执行，在最外侧判断语句外添加“当重复执行</a:t>
            </a:r>
            <a:r>
              <a:rPr lang="en-US" altLang="zh-CN" dirty="0"/>
              <a:t>……”</a:t>
            </a:r>
            <a:r>
              <a:rPr lang="zh-CN" altLang="en-US" dirty="0"/>
              <a:t>模块，并给程序添加短暂延时。</a:t>
            </a: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6334047" y="2169306"/>
            <a:ext cx="2172393" cy="3786877"/>
            <a:chOff x="1522647" y="3147161"/>
            <a:chExt cx="1370284" cy="238865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1522647" y="3147161"/>
              <a:ext cx="1052790" cy="2056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D9C1C2-8D4C-4FD2-99BE-DAA1608001BC}"/>
                </a:ext>
              </a:extLst>
            </p:cNvPr>
            <p:cNvSpPr/>
            <p:nvPr/>
          </p:nvSpPr>
          <p:spPr>
            <a:xfrm>
              <a:off x="1955987" y="5250610"/>
              <a:ext cx="936944" cy="2852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53266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⑦ 上传程序。编写完程序之后，点击“上传” 。当提示“上传成功”之后，就能实现电子蜡烛的效果了。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3" name="2-4(7469896)">
            <a:hlinkClick r:id="" action="ppaction://media"/>
            <a:extLst>
              <a:ext uri="{FF2B5EF4-FFF2-40B4-BE49-F238E27FC236}">
                <a16:creationId xmlns:a16="http://schemas.microsoft.com/office/drawing/2014/main" id="{49634675-7114-4A54-94DC-C6AF0BFA1AE2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291" y="1775318"/>
            <a:ext cx="7679999" cy="4320000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22985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初始化元组”是在我们需要用到“元组”这种数据类型时，用来定义元组内容的模块。元组内可以存储任意数据类型，一旦定义，元组内的数据则不可改变。元组中的每一个数据都可以叫做元组的“一项”，“项”的位数计算是从第“</a:t>
            </a:r>
            <a:r>
              <a:rPr lang="en-US" altLang="zh-CN" dirty="0"/>
              <a:t>0”</a:t>
            </a:r>
            <a:r>
              <a:rPr lang="zh-CN" altLang="en-US" dirty="0"/>
              <a:t>项开始的，即第</a:t>
            </a:r>
            <a:r>
              <a:rPr lang="en-US" altLang="zh-CN" dirty="0"/>
              <a:t>1</a:t>
            </a:r>
            <a:r>
              <a:rPr lang="zh-CN" altLang="en-US" dirty="0"/>
              <a:t>个数据是元组的第</a:t>
            </a:r>
            <a:r>
              <a:rPr lang="en-US" altLang="zh-CN" dirty="0"/>
              <a:t>0</a:t>
            </a:r>
            <a:r>
              <a:rPr lang="zh-CN" altLang="en-US" dirty="0"/>
              <a:t>项，第</a:t>
            </a:r>
            <a:r>
              <a:rPr lang="en-US" altLang="zh-CN" dirty="0"/>
              <a:t>2</a:t>
            </a:r>
            <a:r>
              <a:rPr lang="zh-CN" altLang="en-US" dirty="0"/>
              <a:t>个数据是元组的第</a:t>
            </a:r>
            <a:r>
              <a:rPr lang="en-US" altLang="zh-CN" dirty="0"/>
              <a:t>1</a:t>
            </a:r>
            <a:r>
              <a:rPr lang="zh-CN" altLang="en-US" dirty="0"/>
              <a:t>项，以此类推。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“初始化元组”模块</a:t>
            </a:r>
            <a:endParaRPr lang="zh-CN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51684B4-8669-49A3-956D-DA964805130F}"/>
              </a:ext>
            </a:extLst>
          </p:cNvPr>
          <p:cNvGrpSpPr>
            <a:grpSpLocks noChangeAspect="1"/>
          </p:cNvGrpSpPr>
          <p:nvPr/>
        </p:nvGrpSpPr>
        <p:grpSpPr>
          <a:xfrm>
            <a:off x="4071649" y="4380542"/>
            <a:ext cx="3751284" cy="1875642"/>
            <a:chOff x="2946615" y="3091107"/>
            <a:chExt cx="5967796" cy="2983898"/>
          </a:xfrm>
        </p:grpSpPr>
        <p:pic>
          <p:nvPicPr>
            <p:cNvPr id="7" name="内容占位符 12">
              <a:extLst>
                <a:ext uri="{FF2B5EF4-FFF2-40B4-BE49-F238E27FC236}">
                  <a16:creationId xmlns:a16="http://schemas.microsoft.com/office/drawing/2014/main" id="{D41F8324-334F-4A82-A7B7-F64AD0FC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6615" y="3091107"/>
              <a:ext cx="5967796" cy="298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C918D34-6258-4634-8839-7421B36305FB}"/>
                </a:ext>
              </a:extLst>
            </p:cNvPr>
            <p:cNvSpPr/>
            <p:nvPr/>
          </p:nvSpPr>
          <p:spPr>
            <a:xfrm>
              <a:off x="4916086" y="3175094"/>
              <a:ext cx="1584643" cy="13200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“随机获取”模块可以从存在的元组中随机获取一项。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“随机获取”模块</a:t>
            </a:r>
            <a:endParaRPr lang="zh-CN" altLang="zh-CN" dirty="0"/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3030795" y="2949197"/>
            <a:ext cx="6452237" cy="2499103"/>
            <a:chOff x="3392745" y="3177797"/>
            <a:chExt cx="4829175" cy="187045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b="6042"/>
            <a:stretch/>
          </p:blipFill>
          <p:spPr>
            <a:xfrm>
              <a:off x="3392745" y="3177797"/>
              <a:ext cx="4829175" cy="1870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CB381A-32B4-423B-B77A-0C5F2D9FC6A0}"/>
                </a:ext>
              </a:extLst>
            </p:cNvPr>
            <p:cNvSpPr/>
            <p:nvPr/>
          </p:nvSpPr>
          <p:spPr>
            <a:xfrm>
              <a:off x="4883616" y="3925510"/>
              <a:ext cx="2136309" cy="475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嵌套循环是指一个循环语句中包含着另一个循环语句。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嵌套循环</a:t>
            </a:r>
            <a:endParaRPr lang="zh-C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E4BCC8-F9E3-77C0-8132-61D34A61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36" y="2896400"/>
            <a:ext cx="4653573" cy="20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496042" y="2166324"/>
            <a:ext cx="3199915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8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19" y="3369434"/>
            <a:ext cx="6211958" cy="1630062"/>
          </a:xfrm>
        </p:spPr>
        <p:txBody>
          <a:bodyPr/>
          <a:lstStyle/>
          <a:p>
            <a:r>
              <a:rPr lang="zh-CN" altLang="en-US" dirty="0"/>
              <a:t>数码生日会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1653683"/>
          </a:xfrm>
        </p:spPr>
        <p:txBody>
          <a:bodyPr>
            <a:normAutofit/>
          </a:bodyPr>
          <a:lstStyle/>
          <a:p>
            <a:r>
              <a:rPr lang="zh-CN" altLang="en-US" dirty="0"/>
              <a:t>“跳出循环”模块可以使程序跳出当前循环，进入后面的程序中。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“跳出循环”模块</a:t>
            </a:r>
            <a:endParaRPr lang="zh-CN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9A9EE4-2354-47FE-81EA-3B8F606AB209}"/>
              </a:ext>
            </a:extLst>
          </p:cNvPr>
          <p:cNvGrpSpPr/>
          <p:nvPr/>
        </p:nvGrpSpPr>
        <p:grpSpPr>
          <a:xfrm>
            <a:off x="4404346" y="2623824"/>
            <a:ext cx="4002608" cy="3255603"/>
            <a:chOff x="4376637" y="2997905"/>
            <a:chExt cx="4002608" cy="325560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0A087B2-7AE6-4152-A5B1-8BECB2A18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8544" b="9401"/>
            <a:stretch/>
          </p:blipFill>
          <p:spPr bwMode="auto">
            <a:xfrm>
              <a:off x="4376637" y="2997905"/>
              <a:ext cx="4002608" cy="325560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0FB2BB4-1A6A-4354-9262-B910C834F89E}"/>
                </a:ext>
              </a:extLst>
            </p:cNvPr>
            <p:cNvSpPr/>
            <p:nvPr/>
          </p:nvSpPr>
          <p:spPr>
            <a:xfrm>
              <a:off x="5531635" y="5946543"/>
              <a:ext cx="801071" cy="3069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50" kern="100">
                  <a:effectLst/>
                  <a:cs typeface="Times New Roman" panose="02020603050405020304" pitchFamily="18" charset="0"/>
                </a:rPr>
                <a:t> </a:t>
              </a:r>
              <a:endParaRPr lang="zh-CN" sz="1050" kern="100">
                <a:effectLst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75074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F697947-F3EE-739F-7AA7-4EE581BF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5" y="2831373"/>
            <a:ext cx="5450802" cy="310718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下面两段程序，是否都能实现“用按钮</a:t>
            </a:r>
            <a:r>
              <a:rPr lang="en-US" altLang="zh-CN" dirty="0"/>
              <a:t>B1</a:t>
            </a:r>
            <a:r>
              <a:rPr lang="zh-CN" altLang="en-US" dirty="0"/>
              <a:t>停止计数”？如果是，说一说为什么？</a:t>
            </a:r>
            <a:endParaRPr lang="zh-CN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118390-9096-FCA8-2793-BF224673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43" y="2831373"/>
            <a:ext cx="5035659" cy="3107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利用传感器检测吹气程度，将程序调整为：轻轻吹蜡烛时，蜡烛晃动得更快；猛吹蜡烛时，蜡烛熄灭！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8AC9B26-4628-4D65-891A-BA7DFDC3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20" t="7941" r="22697" b="4696"/>
          <a:stretch>
            <a:fillRect/>
          </a:stretch>
        </p:blipFill>
        <p:spPr>
          <a:xfrm>
            <a:off x="5085537" y="3082488"/>
            <a:ext cx="2404759" cy="24478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245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在我们生日那天，除了美味的食物之外，餐桌上总会有一个生日蛋糕，上面插着许多的蜡烛。在许下美好的愿望之后，我们要一口气吹灭所有蜡烛，这样愿望才有可能实现。</a:t>
            </a:r>
          </a:p>
        </p:txBody>
      </p:sp>
      <p:pic>
        <p:nvPicPr>
          <p:cNvPr id="7" name="图片 6" descr="蜡烛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901" y="1780877"/>
            <a:ext cx="4509176" cy="30061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2532530"/>
          </a:xfrm>
        </p:spPr>
        <p:txBody>
          <a:bodyPr>
            <a:noAutofit/>
          </a:bodyPr>
          <a:lstStyle/>
          <a:p>
            <a:r>
              <a:rPr lang="zh-CN" altLang="en-US" dirty="0"/>
              <a:t>在室内使用明火有些不安全，如果让你设计出一个电子蜡烛，那怎样设计点燃蜡烛的过程？怎样模仿摇曳的烛光？又怎样模拟吹灭蜡烛这个动作？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r>
              <a:rPr lang="zh-CN" altLang="en-US" dirty="0"/>
              <a:t>想要实现电子蜡烛的功能，我们可以用强光照射模拟点蜡烛，随后烛光自动在显示屏上摇曳，吹气后，蜡烛熄灭，紧接着蜂鸣器播放生日快乐歌。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6039255" cy="3059449"/>
          </a:xfrm>
        </p:spPr>
        <p:txBody>
          <a:bodyPr>
            <a:noAutofit/>
          </a:bodyPr>
          <a:lstStyle/>
          <a:p>
            <a:r>
              <a:rPr lang="zh-CN" altLang="en-US" dirty="0"/>
              <a:t>① 模仿烛光。从“板载显示”模块分类中拖出“创建图像”模块，并复制</a:t>
            </a:r>
            <a:r>
              <a:rPr lang="en-US" altLang="zh-CN" dirty="0"/>
              <a:t>2</a:t>
            </a:r>
            <a:r>
              <a:rPr lang="zh-CN" altLang="en-US" dirty="0"/>
              <a:t>次，将</a:t>
            </a:r>
            <a:r>
              <a:rPr lang="en-US" altLang="zh-CN" dirty="0"/>
              <a:t>3</a:t>
            </a:r>
            <a:r>
              <a:rPr lang="zh-CN" altLang="en-US" dirty="0"/>
              <a:t>个图像分别设置为静止烛光，左摆烛光以及右摆烛光，为模拟烛光摇曳做准备。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136" y="1133171"/>
            <a:ext cx="3558931" cy="50663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86" y="3077730"/>
            <a:ext cx="4319905" cy="25800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551662"/>
          </a:xfrm>
        </p:spPr>
        <p:txBody>
          <a:bodyPr>
            <a:noAutofit/>
          </a:bodyPr>
          <a:lstStyle/>
          <a:p>
            <a:r>
              <a:rPr lang="zh-CN" altLang="en-US" dirty="0"/>
              <a:t>② 存储烛光图像。接下来，用到“元组”模块分类中的“初始化元组为</a:t>
            </a:r>
            <a:r>
              <a:rPr lang="en-US" altLang="zh-CN" dirty="0"/>
              <a:t>……”</a:t>
            </a:r>
            <a:r>
              <a:rPr lang="zh-CN" altLang="en-US" dirty="0"/>
              <a:t>模块，将设置好的</a:t>
            </a:r>
            <a:r>
              <a:rPr lang="en-US" altLang="zh-CN" dirty="0"/>
              <a:t>3</a:t>
            </a:r>
            <a:r>
              <a:rPr lang="zh-CN" altLang="en-US" dirty="0"/>
              <a:t>个图像放到“元组”模块中，并修改元组的名称为“</a:t>
            </a:r>
            <a:r>
              <a:rPr lang="en-US" altLang="zh-CN" dirty="0"/>
              <a:t>bling”</a:t>
            </a:r>
            <a:r>
              <a:rPr lang="zh-CN" altLang="en-US" dirty="0"/>
              <a:t>。为了节省空间，我们右键点击图像模块，选择“折叠块”。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DDD3C4-2B98-47FB-8B20-16408E4CE057}"/>
              </a:ext>
            </a:extLst>
          </p:cNvPr>
          <p:cNvSpPr/>
          <p:nvPr/>
        </p:nvSpPr>
        <p:spPr>
          <a:xfrm>
            <a:off x="2639094" y="3300933"/>
            <a:ext cx="1351881" cy="1147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14" y="4020820"/>
            <a:ext cx="4286358" cy="117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963</Words>
  <Application>Microsoft Office PowerPoint</Application>
  <PresentationFormat>宽屏</PresentationFormat>
  <Paragraphs>66</Paragraphs>
  <Slides>24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956</cp:revision>
  <dcterms:created xsi:type="dcterms:W3CDTF">2019-07-04T08:14:00Z</dcterms:created>
  <dcterms:modified xsi:type="dcterms:W3CDTF">2022-08-29T02:34:21Z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